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2"/>
  </p:sldMasterIdLst>
  <p:notesMasterIdLst>
    <p:notesMasterId r:id="rId8"/>
  </p:notesMasterIdLst>
  <p:sldIdLst>
    <p:sldId id="256" r:id="rId3"/>
    <p:sldId id="262" r:id="rId4"/>
    <p:sldId id="265" r:id="rId5"/>
    <p:sldId id="266" r:id="rId6"/>
    <p:sldId id="263" r:id="rId7"/>
  </p:sldIdLst>
  <p:sldSz cx="9144000" cy="6858000" type="screen4x3"/>
  <p:notesSz cx="6858000" cy="9144000"/>
  <p:defaultTextStyle>
    <a:defPPr>
      <a:defRPr lang="en-US"/>
    </a:defPPr>
    <a:lvl1pPr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0000"/>
      </a:lnSpc>
      <a:spcBef>
        <a:spcPct val="2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00FFCC"/>
    <a:srgbClr val="00CC99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26" autoAdjust="0"/>
    <p:restoredTop sz="94836" autoAdjust="0"/>
  </p:normalViewPr>
  <p:slideViewPr>
    <p:cSldViewPr snapToGrid="0">
      <p:cViewPr varScale="1">
        <p:scale>
          <a:sx n="109" d="100"/>
          <a:sy n="109" d="100"/>
        </p:scale>
        <p:origin x="127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endParaRPr lang="en-US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200"/>
            </a:lvl1pPr>
          </a:lstStyle>
          <a:p>
            <a:fld id="{541191D7-EAA8-4D00-8B90-2FC6F2F3449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725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50F11A-810D-459E-AB6B-3D5469F043E0}" type="slidenum">
              <a:rPr lang="en-US"/>
              <a:pPr/>
              <a:t>1</a:t>
            </a:fld>
            <a:endParaRPr lang="en-US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4E6FDD-33F0-4D7A-8BA8-457B277DCF4B}" type="slidenum">
              <a:rPr lang="en-US"/>
              <a:pPr/>
              <a:t>2</a:t>
            </a:fld>
            <a:endParaRPr lang="en-US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4E6FDD-33F0-4D7A-8BA8-457B277DCF4B}" type="slidenum">
              <a:rPr lang="en-US"/>
              <a:pPr/>
              <a:t>3</a:t>
            </a:fld>
            <a:endParaRPr lang="en-US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426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4E6FDD-33F0-4D7A-8BA8-457B277DCF4B}" type="slidenum">
              <a:rPr lang="en-US"/>
              <a:pPr/>
              <a:t>4</a:t>
            </a:fld>
            <a:endParaRPr lang="en-US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11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1295400"/>
            <a:ext cx="8229600" cy="1143000"/>
          </a:xfrm>
        </p:spPr>
        <p:txBody>
          <a:bodyPr/>
          <a:lstStyle>
            <a:lvl1pPr algn="r">
              <a:defRPr sz="3600"/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11575" y="2819400"/>
            <a:ext cx="5051425" cy="12954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400800"/>
            <a:ext cx="1905000" cy="4572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505200" y="6400800"/>
            <a:ext cx="2895600" cy="4572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934200" y="6400800"/>
            <a:ext cx="1905000" cy="4572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80B0D17D-2647-4266-9487-0CA541A3FA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9DD91-C94B-4410-B8E2-C31341F4D5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71002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5449" y="4406900"/>
            <a:ext cx="679926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5449" y="2906713"/>
            <a:ext cx="6799263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CDFB7-BA1E-400C-A6DB-42D5818B1DD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009286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395413"/>
            <a:ext cx="3429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395413"/>
            <a:ext cx="3429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1D494-68BC-407F-AF65-AB0F97113B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946766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7324" y="274638"/>
            <a:ext cx="7229475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7324" y="1535113"/>
            <a:ext cx="345757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7324" y="2174875"/>
            <a:ext cx="346710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4925" y="1535113"/>
            <a:ext cx="35718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4925" y="2174875"/>
            <a:ext cx="35718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E3192-E4CE-48D6-A6F2-6D2A272381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59336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38FEF-6213-4598-919E-2C5D33C1699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75712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107C3-E985-4DC2-8886-570CDD1DCD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87172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37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273050"/>
            <a:ext cx="403859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6375" y="1444625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7DE84-1273-4261-A7F9-101789AABE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297934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641826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7" y="612775"/>
            <a:ext cx="6408737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641826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4E99E-F311-4DF1-948C-EE093CE6CF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62114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8B10A-B675-4087-9034-9B2183FA19D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28508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0400" y="304800"/>
            <a:ext cx="1752600" cy="56626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04800"/>
            <a:ext cx="5105400" cy="56626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D3488-233A-4527-AB2B-86B08BC2E4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854234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04800"/>
            <a:ext cx="7010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395413"/>
            <a:ext cx="70104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 Second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905000" y="64008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16413" y="6400800"/>
            <a:ext cx="2084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91400" y="64008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2"/>
                </a:solidFill>
                <a:latin typeface="+mn-lt"/>
              </a:defRPr>
            </a:lvl1pPr>
          </a:lstStyle>
          <a:p>
            <a:fld id="{DD1F01D4-9524-4813-B564-656FF752DF8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>
    <p:fade thruBlk="1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6666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5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sz="2200" i="1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4388" y="-95250"/>
            <a:ext cx="7429500" cy="5741670"/>
          </a:xfrm>
        </p:spPr>
        <p:txBody>
          <a:bodyPr/>
          <a:lstStyle/>
          <a:p>
            <a:br>
              <a:rPr lang="en-US" sz="5400" dirty="0">
                <a:solidFill>
                  <a:srgbClr val="C00000"/>
                </a:solidFill>
              </a:rPr>
            </a:br>
            <a:r>
              <a:rPr lang="en-US" sz="5400" dirty="0" err="1">
                <a:solidFill>
                  <a:srgbClr val="C00000"/>
                </a:solidFill>
              </a:rPr>
              <a:t>Yhteiskuntaoppi</a:t>
            </a:r>
            <a:r>
              <a:rPr lang="en-US" sz="5400" dirty="0">
                <a:solidFill>
                  <a:srgbClr val="C00000"/>
                </a:solidFill>
              </a:rPr>
              <a:t> </a:t>
            </a:r>
            <a:r>
              <a:rPr lang="en-US" sz="5400" dirty="0" err="1">
                <a:solidFill>
                  <a:srgbClr val="C00000"/>
                </a:solidFill>
              </a:rPr>
              <a:t>Luostarivuoren</a:t>
            </a:r>
            <a:r>
              <a:rPr lang="en-US" sz="5400" dirty="0">
                <a:solidFill>
                  <a:srgbClr val="C00000"/>
                </a:solidFill>
              </a:rPr>
              <a:t> </a:t>
            </a:r>
            <a:br>
              <a:rPr lang="en-US" sz="5400" dirty="0">
                <a:solidFill>
                  <a:srgbClr val="C00000"/>
                </a:solidFill>
              </a:rPr>
            </a:br>
            <a:r>
              <a:rPr lang="en-US" sz="5400" dirty="0" err="1">
                <a:solidFill>
                  <a:srgbClr val="C00000"/>
                </a:solidFill>
              </a:rPr>
              <a:t>lukiossa</a:t>
            </a:r>
            <a:endParaRPr lang="en-US" sz="5400" dirty="0">
              <a:solidFill>
                <a:srgbClr val="C0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92438" y="3035300"/>
            <a:ext cx="5248275" cy="1231900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en-US" b="1" dirty="0"/>
          </a:p>
          <a:p>
            <a:pPr>
              <a:spcBef>
                <a:spcPct val="0"/>
              </a:spcBef>
            </a:pPr>
            <a:endParaRPr lang="en-US" b="1" dirty="0"/>
          </a:p>
          <a:p>
            <a:pPr>
              <a:spcBef>
                <a:spcPct val="0"/>
              </a:spcBef>
            </a:pPr>
            <a:endParaRPr lang="en-US" b="1" dirty="0"/>
          </a:p>
          <a:p>
            <a:pPr>
              <a:spcBef>
                <a:spcPct val="0"/>
              </a:spcBef>
            </a:pPr>
            <a:endParaRPr lang="en-US" b="1" dirty="0"/>
          </a:p>
          <a:p>
            <a:pPr>
              <a:spcBef>
                <a:spcPct val="0"/>
              </a:spcBef>
            </a:pPr>
            <a:endParaRPr lang="en-US" b="1" dirty="0"/>
          </a:p>
          <a:p>
            <a:pPr>
              <a:spcBef>
                <a:spcPct val="0"/>
              </a:spcBef>
            </a:pPr>
            <a:endParaRPr lang="en-US" b="1" dirty="0"/>
          </a:p>
          <a:p>
            <a:pPr>
              <a:spcBef>
                <a:spcPct val="0"/>
              </a:spcBef>
            </a:pP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Sundbäck</a:t>
            </a:r>
            <a:r>
              <a:rPr lang="en-US" dirty="0"/>
              <a:t> </a:t>
            </a:r>
          </a:p>
        </p:txBody>
      </p:sp>
    </p:spTree>
  </p:cSld>
  <p:clrMapOvr>
    <a:masterClrMapping/>
  </p:clrMapOvr>
  <p:transition advClick="0" advTm="3000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>
          <a:xfrm>
            <a:off x="1333500" y="628650"/>
            <a:ext cx="7010400" cy="1209675"/>
          </a:xfrm>
        </p:spPr>
        <p:txBody>
          <a:bodyPr/>
          <a:lstStyle/>
          <a:p>
            <a:pPr algn="ctr"/>
            <a:r>
              <a:rPr lang="en-US" dirty="0"/>
              <a:t>       </a:t>
            </a:r>
            <a:r>
              <a:rPr lang="en-US" dirty="0" err="1"/>
              <a:t>Yhteiskuntaopin</a:t>
            </a:r>
            <a:r>
              <a:rPr lang="en-US" dirty="0"/>
              <a:t> </a:t>
            </a:r>
            <a:r>
              <a:rPr lang="en-US" dirty="0" err="1"/>
              <a:t>opintojaksot</a:t>
            </a:r>
            <a:endParaRPr lang="en-US" dirty="0"/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1752600" y="1600200"/>
            <a:ext cx="7010400" cy="4367213"/>
          </a:xfrm>
          <a:noFill/>
        </p:spPr>
        <p:txBody>
          <a:bodyPr/>
          <a:lstStyle/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pPr lvl="1"/>
            <a:r>
              <a:rPr lang="en-US" dirty="0" err="1"/>
              <a:t>Suomalainen</a:t>
            </a:r>
            <a:r>
              <a:rPr lang="en-US" dirty="0"/>
              <a:t> </a:t>
            </a:r>
            <a:r>
              <a:rPr lang="en-US" dirty="0" err="1"/>
              <a:t>yhteiskunta</a:t>
            </a:r>
            <a:r>
              <a:rPr lang="en-US" dirty="0"/>
              <a:t> (</a:t>
            </a:r>
            <a:r>
              <a:rPr lang="en-US" dirty="0" err="1"/>
              <a:t>pakollinen</a:t>
            </a:r>
            <a:r>
              <a:rPr lang="en-US" dirty="0"/>
              <a:t>)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 err="1"/>
              <a:t>Taloustieto</a:t>
            </a:r>
            <a:r>
              <a:rPr lang="en-US" dirty="0"/>
              <a:t> (</a:t>
            </a:r>
            <a:r>
              <a:rPr lang="en-US" dirty="0" err="1"/>
              <a:t>pakollinen</a:t>
            </a:r>
            <a:r>
              <a:rPr lang="en-US" dirty="0"/>
              <a:t>)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/>
              <a:t>Suomi, </a:t>
            </a:r>
            <a:r>
              <a:rPr lang="en-US" dirty="0" err="1"/>
              <a:t>Eurooppa</a:t>
            </a:r>
            <a:r>
              <a:rPr lang="en-US" dirty="0"/>
              <a:t> ja </a:t>
            </a:r>
            <a:r>
              <a:rPr lang="en-US" dirty="0" err="1"/>
              <a:t>muuttuva</a:t>
            </a:r>
            <a:r>
              <a:rPr lang="en-US" dirty="0"/>
              <a:t> </a:t>
            </a:r>
            <a:r>
              <a:rPr lang="en-US" dirty="0" err="1"/>
              <a:t>maailma</a:t>
            </a:r>
            <a:r>
              <a:rPr lang="en-US" dirty="0"/>
              <a:t> (</a:t>
            </a:r>
            <a:r>
              <a:rPr lang="en-US" dirty="0" err="1"/>
              <a:t>pakoll</a:t>
            </a:r>
            <a:r>
              <a:rPr lang="en-US" dirty="0"/>
              <a:t>.)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 err="1"/>
              <a:t>Lakitieto</a:t>
            </a:r>
            <a:r>
              <a:rPr lang="en-US" dirty="0"/>
              <a:t> (</a:t>
            </a:r>
            <a:r>
              <a:rPr lang="en-US" dirty="0" err="1"/>
              <a:t>valtakunnallinen</a:t>
            </a:r>
            <a:r>
              <a:rPr lang="en-US" dirty="0"/>
              <a:t> </a:t>
            </a:r>
            <a:r>
              <a:rPr lang="en-US" dirty="0" err="1"/>
              <a:t>valinnainen</a:t>
            </a:r>
            <a:r>
              <a:rPr lang="en-US" dirty="0"/>
              <a:t>)</a:t>
            </a:r>
            <a:br>
              <a:rPr lang="en-US" dirty="0"/>
            </a:b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br>
              <a:rPr lang="en-US" dirty="0"/>
            </a:br>
            <a:endParaRPr lang="en-US" dirty="0"/>
          </a:p>
          <a:p>
            <a:pPr marL="457200" lvl="1" indent="0">
              <a:spcBef>
                <a:spcPct val="0"/>
              </a:spcBef>
              <a:buNone/>
            </a:pPr>
            <a:endParaRPr lang="en-US" dirty="0"/>
          </a:p>
        </p:txBody>
      </p:sp>
    </p:spTree>
  </p:cSld>
  <p:clrMapOvr>
    <a:masterClrMapping/>
  </p:clrMapOvr>
  <p:transition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>
          <a:xfrm>
            <a:off x="1333500" y="628650"/>
            <a:ext cx="7010400" cy="1209675"/>
          </a:xfrm>
        </p:spPr>
        <p:txBody>
          <a:bodyPr/>
          <a:lstStyle/>
          <a:p>
            <a:pPr algn="ctr"/>
            <a:r>
              <a:rPr lang="en-US" dirty="0"/>
              <a:t>       </a:t>
            </a: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1752600" y="628650"/>
            <a:ext cx="7010400" cy="5338763"/>
          </a:xfrm>
          <a:noFill/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koulukohtaiset</a:t>
            </a:r>
            <a:r>
              <a:rPr lang="en-US" dirty="0"/>
              <a:t> </a:t>
            </a:r>
            <a:r>
              <a:rPr lang="en-US" dirty="0" err="1"/>
              <a:t>valinnaiset</a:t>
            </a:r>
            <a:r>
              <a:rPr lang="en-US" dirty="0"/>
              <a:t> </a:t>
            </a:r>
            <a:r>
              <a:rPr lang="en-US" dirty="0" err="1"/>
              <a:t>opintojaksot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 err="1"/>
              <a:t>Yhteiskuntaopin</a:t>
            </a:r>
            <a:r>
              <a:rPr lang="en-US" dirty="0"/>
              <a:t> </a:t>
            </a:r>
            <a:r>
              <a:rPr lang="en-US" dirty="0" err="1"/>
              <a:t>kertauskurssi</a:t>
            </a:r>
            <a:r>
              <a:rPr lang="en-US" dirty="0"/>
              <a:t> </a:t>
            </a:r>
            <a:r>
              <a:rPr lang="en-US" dirty="0" err="1"/>
              <a:t>yo-kirjoituksia</a:t>
            </a:r>
            <a:r>
              <a:rPr lang="en-US" dirty="0"/>
              <a:t> </a:t>
            </a:r>
            <a:r>
              <a:rPr lang="en-US" dirty="0" err="1"/>
              <a:t>varten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 err="1"/>
              <a:t>Lakitiedon</a:t>
            </a:r>
            <a:r>
              <a:rPr lang="en-US" dirty="0"/>
              <a:t> </a:t>
            </a:r>
            <a:r>
              <a:rPr lang="en-US" dirty="0" err="1"/>
              <a:t>syventävä</a:t>
            </a:r>
            <a:r>
              <a:rPr lang="en-US" dirty="0"/>
              <a:t> </a:t>
            </a:r>
            <a:r>
              <a:rPr lang="en-US" dirty="0" err="1"/>
              <a:t>opintojakso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 err="1"/>
              <a:t>Globaali</a:t>
            </a:r>
            <a:r>
              <a:rPr lang="en-US" dirty="0"/>
              <a:t> </a:t>
            </a:r>
            <a:r>
              <a:rPr lang="en-US" dirty="0" err="1"/>
              <a:t>maailma</a:t>
            </a:r>
            <a:r>
              <a:rPr lang="en-US" dirty="0"/>
              <a:t>: </a:t>
            </a:r>
            <a:r>
              <a:rPr lang="en-US" dirty="0" err="1"/>
              <a:t>politiiikka</a:t>
            </a:r>
            <a:r>
              <a:rPr lang="en-US" dirty="0"/>
              <a:t>, </a:t>
            </a:r>
            <a:r>
              <a:rPr lang="en-US" dirty="0" err="1"/>
              <a:t>taloutta</a:t>
            </a:r>
            <a:r>
              <a:rPr lang="en-US" dirty="0"/>
              <a:t> ja </a:t>
            </a:r>
            <a:r>
              <a:rPr lang="en-US" dirty="0" err="1"/>
              <a:t>kansalaisjärjestöjä</a:t>
            </a:r>
            <a:br>
              <a:rPr lang="en-US" dirty="0"/>
            </a:br>
            <a:endParaRPr lang="en-US" dirty="0"/>
          </a:p>
          <a:p>
            <a:pPr lvl="1"/>
            <a:r>
              <a:rPr lang="en-US" dirty="0" err="1"/>
              <a:t>Euroopan</a:t>
            </a:r>
            <a:r>
              <a:rPr lang="en-US" dirty="0"/>
              <a:t> </a:t>
            </a:r>
            <a:r>
              <a:rPr lang="en-US" dirty="0" err="1"/>
              <a:t>unionin</a:t>
            </a:r>
            <a:r>
              <a:rPr lang="en-US" dirty="0"/>
              <a:t> </a:t>
            </a:r>
            <a:r>
              <a:rPr lang="en-US" dirty="0" err="1"/>
              <a:t>syventävä</a:t>
            </a:r>
            <a:r>
              <a:rPr lang="en-US" dirty="0"/>
              <a:t> </a:t>
            </a:r>
            <a:r>
              <a:rPr lang="en-US" dirty="0" err="1"/>
              <a:t>opintojakso</a:t>
            </a:r>
            <a:br>
              <a:rPr lang="en-US" dirty="0"/>
            </a:b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br>
              <a:rPr lang="en-US" dirty="0"/>
            </a:br>
            <a:endParaRPr lang="en-US" dirty="0"/>
          </a:p>
          <a:p>
            <a:pPr marL="457200" lvl="1" indent="0">
              <a:spcBef>
                <a:spcPct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365714"/>
      </p:ext>
    </p:extLst>
  </p:cSld>
  <p:clrMapOvr>
    <a:masterClrMapping/>
  </p:clrMapOvr>
  <p:transition advClick="0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>
          <a:xfrm>
            <a:off x="1333500" y="628650"/>
            <a:ext cx="7010400" cy="1209675"/>
          </a:xfrm>
        </p:spPr>
        <p:txBody>
          <a:bodyPr/>
          <a:lstStyle/>
          <a:p>
            <a:pPr algn="ctr"/>
            <a:r>
              <a:rPr lang="en-US" dirty="0"/>
              <a:t>       </a:t>
            </a: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1752600" y="1951892"/>
            <a:ext cx="7010400" cy="4015521"/>
          </a:xfrm>
          <a:noFill/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yhteiskuntaopin</a:t>
            </a:r>
            <a:r>
              <a:rPr lang="en-US" dirty="0"/>
              <a:t> </a:t>
            </a:r>
            <a:r>
              <a:rPr lang="en-US" dirty="0" err="1"/>
              <a:t>opiskelu</a:t>
            </a:r>
            <a:r>
              <a:rPr lang="en-US" dirty="0"/>
              <a:t> </a:t>
            </a:r>
            <a:r>
              <a:rPr lang="en-US" dirty="0" err="1"/>
              <a:t>vasta</a:t>
            </a:r>
            <a:r>
              <a:rPr lang="en-US" dirty="0"/>
              <a:t> 2. ja 3. </a:t>
            </a:r>
            <a:r>
              <a:rPr lang="en-US" dirty="0" err="1"/>
              <a:t>lukiovuotena</a:t>
            </a:r>
            <a:br>
              <a:rPr lang="en-US" dirty="0"/>
            </a:br>
            <a:br>
              <a:rPr lang="en-US" dirty="0"/>
            </a:b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br>
              <a:rPr lang="en-US" dirty="0"/>
            </a:br>
            <a:endParaRPr lang="en-US" dirty="0"/>
          </a:p>
          <a:p>
            <a:pPr marL="457200" lvl="1" indent="0">
              <a:spcBef>
                <a:spcPct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373921"/>
      </p:ext>
    </p:extLst>
  </p:cSld>
  <p:clrMapOvr>
    <a:masterClrMapping/>
  </p:clrMapOvr>
  <p:transition advClick="0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524000" y="304800"/>
            <a:ext cx="7239000" cy="838200"/>
          </a:xfrm>
        </p:spPr>
        <p:txBody>
          <a:bodyPr/>
          <a:lstStyle/>
          <a:p>
            <a:r>
              <a:rPr lang="fi-FI" dirty="0"/>
              <a:t>Kursseihin liittyvät oheistoiminnot 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752600" y="2400300"/>
            <a:ext cx="7010400" cy="3567112"/>
          </a:xfrm>
        </p:spPr>
        <p:txBody>
          <a:bodyPr/>
          <a:lstStyle/>
          <a:p>
            <a:r>
              <a:rPr lang="fi-FI" dirty="0"/>
              <a:t>käräjäoikeuskäynti </a:t>
            </a:r>
            <a:br>
              <a:rPr lang="fi-FI" dirty="0"/>
            </a:br>
            <a:endParaRPr lang="fi-FI" dirty="0"/>
          </a:p>
          <a:p>
            <a:r>
              <a:rPr lang="fi-FI" dirty="0"/>
              <a:t>lakitiedon jatkokurssilla ulkopuoliset vierailut: oikeustieteen opiskelijoita, oikeusistuinten tuomareita…</a:t>
            </a:r>
            <a:br>
              <a:rPr lang="fi-FI" dirty="0"/>
            </a:br>
            <a:endParaRPr lang="fi-FI" dirty="0"/>
          </a:p>
          <a:p>
            <a:r>
              <a:rPr lang="fi-FI" dirty="0"/>
              <a:t>Eduskuntavierailu</a:t>
            </a:r>
            <a:br>
              <a:rPr lang="fi-FI" dirty="0"/>
            </a:b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547201732"/>
      </p:ext>
    </p:extLst>
  </p:cSld>
  <p:clrMapOvr>
    <a:masterClrMapping/>
  </p:clrMapOvr>
  <p:transition advClick="0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01158951">
  <a:themeElements>
    <a:clrScheme name="1844_Classroom Expectations_Copyedite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844_Classroom Expectations_Copyedited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844_Classroom Expectations_Copyedite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44_Classroom Expectations_Copyedite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844_Classroom Expectations_Copyedited 1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yhteiskuntaoppiesittely" id="{7C9B1514-3EF6-4100-85A8-EF3B8D7CAC38}" vid="{06CBEF18-B387-4998-8180-EFE26535EFF0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68A5906-F268-4F87-9765-7B21AABD07A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105</Words>
  <Application>Microsoft Office PowerPoint</Application>
  <PresentationFormat>Näytössä katseltava diaesitys (4:3)</PresentationFormat>
  <Paragraphs>56</Paragraphs>
  <Slides>5</Slides>
  <Notes>4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5</vt:i4>
      </vt:variant>
    </vt:vector>
  </HeadingPairs>
  <TitlesOfParts>
    <vt:vector size="9" baseType="lpstr">
      <vt:lpstr>Arial</vt:lpstr>
      <vt:lpstr>Tahoma</vt:lpstr>
      <vt:lpstr>Wingdings</vt:lpstr>
      <vt:lpstr>01158951</vt:lpstr>
      <vt:lpstr> Yhteiskuntaoppi Luostarivuoren  lukiossa</vt:lpstr>
      <vt:lpstr>       Yhteiskuntaopin opintojaksot</vt:lpstr>
      <vt:lpstr>       </vt:lpstr>
      <vt:lpstr>       </vt:lpstr>
      <vt:lpstr>Kursseihin liittyvät oheistoiminnot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expectations presentation</dc:title>
  <dc:creator>Esa Sundbäck</dc:creator>
  <cp:lastModifiedBy>Esa Sundbäck</cp:lastModifiedBy>
  <cp:revision>25</cp:revision>
  <dcterms:modified xsi:type="dcterms:W3CDTF">2024-01-17T06:12:34Z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TC011589511033</vt:lpwstr>
  </property>
</Properties>
</file>