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3" r:id="rId5"/>
    <p:sldId id="258" r:id="rId6"/>
    <p:sldId id="259" r:id="rId7"/>
    <p:sldId id="260" r:id="rId8"/>
    <p:sldId id="265" r:id="rId9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1C092"/>
    <a:srgbClr val="180800"/>
    <a:srgbClr val="CC6600"/>
    <a:srgbClr val="220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30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990656" cy="1368152"/>
          </a:xfrm>
        </p:spPr>
        <p:txBody>
          <a:bodyPr>
            <a:noAutofit/>
          </a:bodyPr>
          <a:lstStyle>
            <a:lvl1pPr algn="r">
              <a:defRPr lang="bs-Latn-BA" sz="5400" b="1" kern="1200" dirty="0">
                <a:ln w="19050">
                  <a:solidFill>
                    <a:srgbClr val="180800"/>
                  </a:solidFill>
                </a:ln>
                <a:solidFill>
                  <a:srgbClr val="C1C092"/>
                </a:solidFill>
                <a:latin typeface="Microsoft New Tai Lue" pitchFamily="34" charset="0"/>
                <a:ea typeface="+mj-ea"/>
                <a:cs typeface="Microsoft New Tai Lue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bs-Latn-B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7272808" cy="1368152"/>
          </a:xfr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180800"/>
                  </a:solidFill>
                </a:ln>
                <a:solidFill>
                  <a:srgbClr val="C1C09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406498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6840760" cy="1143000"/>
          </a:xfrm>
        </p:spPr>
        <p:txBody>
          <a:bodyPr/>
          <a:lstStyle>
            <a:lvl1pPr>
              <a:defRPr sz="5400" b="1">
                <a:solidFill>
                  <a:srgbClr val="C1C092"/>
                </a:solidFill>
                <a:latin typeface="Microsoft New Tai Lue" pitchFamily="34" charset="0"/>
                <a:cs typeface="Microsoft New Tai Lue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bs-Latn-B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5696" y="2060848"/>
            <a:ext cx="6912768" cy="4065315"/>
          </a:xfrm>
        </p:spPr>
        <p:txBody>
          <a:bodyPr/>
          <a:lstStyle>
            <a:lvl1pPr>
              <a:defRPr>
                <a:solidFill>
                  <a:srgbClr val="C1C092"/>
                </a:solidFill>
                <a:latin typeface="Microsoft New Tai Lue" pitchFamily="34" charset="0"/>
                <a:cs typeface="Microsoft New Tai Lue" pitchFamily="34" charset="0"/>
              </a:defRPr>
            </a:lvl1pPr>
            <a:lvl2pPr>
              <a:defRPr>
                <a:solidFill>
                  <a:srgbClr val="C1C092"/>
                </a:solidFill>
                <a:latin typeface="Microsoft New Tai Lue" pitchFamily="34" charset="0"/>
                <a:cs typeface="Microsoft New Tai Lue" pitchFamily="34" charset="0"/>
              </a:defRPr>
            </a:lvl2pPr>
            <a:lvl3pPr>
              <a:defRPr>
                <a:solidFill>
                  <a:srgbClr val="C1C092"/>
                </a:solidFill>
                <a:latin typeface="Microsoft New Tai Lue" pitchFamily="34" charset="0"/>
                <a:cs typeface="Microsoft New Tai Lue" pitchFamily="34" charset="0"/>
              </a:defRPr>
            </a:lvl3pPr>
            <a:lvl4pPr>
              <a:defRPr>
                <a:solidFill>
                  <a:srgbClr val="C1C092"/>
                </a:solidFill>
                <a:latin typeface="Microsoft New Tai Lue" pitchFamily="34" charset="0"/>
                <a:cs typeface="Microsoft New Tai Lue" pitchFamily="34" charset="0"/>
              </a:defRPr>
            </a:lvl4pPr>
            <a:lvl5pPr>
              <a:defRPr>
                <a:solidFill>
                  <a:srgbClr val="C1C092"/>
                </a:solidFill>
                <a:latin typeface="Microsoft New Tai Lue" pitchFamily="34" charset="0"/>
                <a:cs typeface="Microsoft New Tai Lue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64840" y="6498803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icrosoft New Tai Lue" pitchFamily="34" charset="0"/>
                <a:cs typeface="Microsoft New Tai Lue" pitchFamily="34" charset="0"/>
              </a:defRPr>
            </a:lvl1pPr>
          </a:lstStyle>
          <a:p>
            <a:fld id="{4BEA1FFC-0729-4B4E-874A-BB33F34F7B19}" type="datetimeFigureOut">
              <a:rPr lang="bs-Latn-BA" smtClean="0"/>
              <a:pPr/>
              <a:t>17. 1. 2024.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98803"/>
            <a:ext cx="2895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icrosoft New Tai Lue" pitchFamily="34" charset="0"/>
                <a:cs typeface="Microsoft New Tai Lue" pitchFamily="34" charset="0"/>
              </a:defRPr>
            </a:lvl1pPr>
          </a:lstStyle>
          <a:p>
            <a:endParaRPr lang="bs-Latn-B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60840" y="6498803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icrosoft New Tai Lue" pitchFamily="34" charset="0"/>
                <a:cs typeface="Microsoft New Tai Lue" pitchFamily="34" charset="0"/>
              </a:defRPr>
            </a:lvl1pPr>
          </a:lstStyle>
          <a:p>
            <a:fld id="{D71A774C-E981-4CCA-AA75-161A658A4D12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340254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137099"/>
            <a:ext cx="7772400" cy="1362075"/>
          </a:xfrm>
        </p:spPr>
        <p:txBody>
          <a:bodyPr anchor="t"/>
          <a:lstStyle>
            <a:lvl1pPr algn="l">
              <a:defRPr sz="4000" b="1" cap="all">
                <a:ln w="19050">
                  <a:noFill/>
                </a:ln>
                <a:solidFill>
                  <a:srgbClr val="C1C09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63691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72185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896292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071443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133948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753561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80030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bs-Latn-B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4899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37818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s-Latn-B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s-Latn-B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A1FFC-0729-4B4E-874A-BB33F34F7B19}" type="datetimeFigureOut">
              <a:rPr lang="bs-Latn-BA" smtClean="0"/>
              <a:t>17. 1. 2024.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774C-E981-4CCA-AA75-161A658A4D12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4194088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52928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  <a:endParaRPr lang="bs-Latn-B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1772816"/>
            <a:ext cx="8352928" cy="4353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s-Latn-B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BEA1FFC-0729-4B4E-874A-BB33F34F7B19}" type="datetimeFigureOut">
              <a:rPr lang="bs-Latn-BA" smtClean="0"/>
              <a:pPr/>
              <a:t>17. 1. 2024.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482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D71A774C-E981-4CCA-AA75-161A658A4D12}" type="slidenum">
              <a:rPr lang="bs-Latn-BA" smtClean="0"/>
              <a:pPr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413176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lang="bs-Latn-BA" sz="6000" b="1" kern="1200" dirty="0">
          <a:ln w="19050">
            <a:solidFill>
              <a:srgbClr val="180800"/>
            </a:solidFill>
          </a:ln>
          <a:solidFill>
            <a:srgbClr val="C1C092"/>
          </a:solidFill>
          <a:latin typeface="Microsoft New Tai Lue" pitchFamily="34" charset="0"/>
          <a:ea typeface="+mj-ea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C1C092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C1C092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C1C092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C1C092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C1C092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918648" cy="2808312"/>
          </a:xfrm>
          <a:noFill/>
        </p:spPr>
        <p:txBody>
          <a:bodyPr/>
          <a:lstStyle/>
          <a:p>
            <a:pPr algn="r"/>
            <a:r>
              <a:rPr lang="fi-FI" sz="6000" dirty="0">
                <a:solidFill>
                  <a:srgbClr val="FFFF00"/>
                </a:solidFill>
              </a:rPr>
              <a:t>Historia </a:t>
            </a:r>
            <a:r>
              <a:rPr lang="fi-FI" sz="6000" dirty="0" err="1">
                <a:solidFill>
                  <a:srgbClr val="FFFF00"/>
                </a:solidFill>
              </a:rPr>
              <a:t>reaaliainee-na</a:t>
            </a:r>
            <a:r>
              <a:rPr lang="fi-FI" sz="6000" dirty="0">
                <a:solidFill>
                  <a:srgbClr val="FFFF00"/>
                </a:solidFill>
              </a:rPr>
              <a:t> Luostarivuoren Lyseon lukiossa</a:t>
            </a:r>
            <a:endParaRPr lang="bs-Latn-BA" sz="6000" b="1" dirty="0">
              <a:ln w="19050">
                <a:solidFill>
                  <a:srgbClr val="1808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5736" y="3717032"/>
            <a:ext cx="6480720" cy="1368152"/>
          </a:xfrm>
        </p:spPr>
        <p:txBody>
          <a:bodyPr>
            <a:noAutofit/>
          </a:bodyPr>
          <a:lstStyle/>
          <a:p>
            <a:pPr algn="r"/>
            <a:br>
              <a:rPr lang="fi-FI" dirty="0">
                <a:ln w="19050">
                  <a:solidFill>
                    <a:srgbClr val="180800"/>
                  </a:solidFill>
                </a:ln>
                <a:ea typeface="+mj-ea"/>
              </a:rPr>
            </a:br>
            <a:br>
              <a:rPr lang="fi-FI" dirty="0">
                <a:ln w="19050">
                  <a:solidFill>
                    <a:srgbClr val="180800"/>
                  </a:solidFill>
                </a:ln>
                <a:ea typeface="+mj-ea"/>
              </a:rPr>
            </a:br>
            <a:br>
              <a:rPr lang="fi-FI" dirty="0">
                <a:ln w="19050">
                  <a:solidFill>
                    <a:srgbClr val="180800"/>
                  </a:solidFill>
                </a:ln>
                <a:ea typeface="+mj-ea"/>
              </a:rPr>
            </a:br>
            <a:br>
              <a:rPr lang="fi-FI" dirty="0">
                <a:ln w="19050">
                  <a:solidFill>
                    <a:srgbClr val="180800"/>
                  </a:solidFill>
                </a:ln>
                <a:ea typeface="+mj-ea"/>
              </a:rPr>
            </a:br>
            <a:br>
              <a:rPr lang="fi-FI" dirty="0">
                <a:ln w="19050">
                  <a:solidFill>
                    <a:srgbClr val="180800"/>
                  </a:solidFill>
                </a:ln>
                <a:ea typeface="+mj-ea"/>
              </a:rPr>
            </a:br>
            <a:endParaRPr lang="bs-Latn-BA" b="1" dirty="0">
              <a:ln w="19050">
                <a:solidFill>
                  <a:srgbClr val="180800"/>
                </a:solidFill>
              </a:ln>
              <a:solidFill>
                <a:srgbClr val="C1C092"/>
              </a:solidFill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20103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907704" y="620688"/>
            <a:ext cx="6840760" cy="782960"/>
          </a:xfrm>
        </p:spPr>
        <p:txBody>
          <a:bodyPr/>
          <a:lstStyle/>
          <a:p>
            <a:r>
              <a:rPr lang="fi-FI" sz="4400" dirty="0"/>
              <a:t>Lukion  historian opintojaksot verrattuna peruskouluun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835696" y="2852936"/>
            <a:ext cx="6912768" cy="3528392"/>
          </a:xfrm>
        </p:spPr>
        <p:txBody>
          <a:bodyPr>
            <a:normAutofit fontScale="85000" lnSpcReduction="10000"/>
          </a:bodyPr>
          <a:lstStyle/>
          <a:p>
            <a:r>
              <a:rPr lang="fi-FI" dirty="0"/>
              <a:t>Suomen historia ja muu historia erotettu toisistaan erillisiksi opintojaksoiksi</a:t>
            </a:r>
            <a:br>
              <a:rPr lang="fi-FI" dirty="0"/>
            </a:br>
            <a:endParaRPr lang="fi-FI" dirty="0"/>
          </a:p>
          <a:p>
            <a:r>
              <a:rPr lang="fi-FI" dirty="0"/>
              <a:t>opintojaksoilla teemat</a:t>
            </a:r>
            <a:br>
              <a:rPr lang="fi-FI" dirty="0"/>
            </a:br>
            <a:endParaRPr lang="fi-FI" dirty="0"/>
          </a:p>
          <a:p>
            <a:r>
              <a:rPr lang="fi-FI" dirty="0"/>
              <a:t>3 pakollista ja 3 valinnaista yo-kirjoituksiin tähtäävää opintojaksoja, 3 yo-kirjoitusten ulkopuolista koulukohtaista opintojaksoa</a:t>
            </a:r>
          </a:p>
        </p:txBody>
      </p:sp>
    </p:spTree>
    <p:extLst>
      <p:ext uri="{BB962C8B-B14F-4D97-AF65-F5344CB8AC3E}">
        <p14:creationId xmlns:p14="http://schemas.microsoft.com/office/powerpoint/2010/main" val="426225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4400" dirty="0"/>
              <a:t>Aikaisempaan verrattuna enemmän luettavaa</a:t>
            </a:r>
            <a:endParaRPr lang="bs-Latn-BA" sz="4400" dirty="0">
              <a:ln w="19050">
                <a:solidFill>
                  <a:srgbClr val="180800"/>
                </a:solidFill>
              </a:ln>
              <a:solidFill>
                <a:srgbClr val="C1C09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916832"/>
            <a:ext cx="8208912" cy="4209331"/>
          </a:xfrm>
        </p:spPr>
        <p:txBody>
          <a:bodyPr>
            <a:normAutofit/>
          </a:bodyPr>
          <a:lstStyle/>
          <a:p>
            <a:pPr marL="1371600" lvl="3" indent="0">
              <a:buNone/>
            </a:pPr>
            <a:br>
              <a:rPr lang="fi-FI" sz="3200" dirty="0">
                <a:solidFill>
                  <a:srgbClr val="C1C092"/>
                </a:solidFill>
              </a:rPr>
            </a:br>
            <a:endParaRPr lang="bs-Latn-BA" sz="3200" dirty="0">
              <a:solidFill>
                <a:srgbClr val="C1C092"/>
              </a:solidFill>
            </a:endParaRPr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846237"/>
            <a:ext cx="2952328" cy="295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6840760" cy="1872208"/>
          </a:xfrm>
        </p:spPr>
        <p:txBody>
          <a:bodyPr/>
          <a:lstStyle/>
          <a:p>
            <a:r>
              <a:rPr lang="fi-FI" sz="4400" dirty="0"/>
              <a:t>Aikaisempaan verrattuna enemmän luettavaa, joten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835696" y="2204864"/>
            <a:ext cx="6912768" cy="3921299"/>
          </a:xfrm>
        </p:spPr>
        <p:txBody>
          <a:bodyPr/>
          <a:lstStyle/>
          <a:p>
            <a:r>
              <a:rPr lang="fi-FI" dirty="0"/>
              <a:t>opiskelutekniikkaa korostetaan ensimmäisestä kurssista alkaen</a:t>
            </a:r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429000"/>
            <a:ext cx="3960440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0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4400" dirty="0"/>
              <a:t>Mikä tärkeää lukion historian opiskelussa?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835696" y="3356992"/>
            <a:ext cx="6912768" cy="2769171"/>
          </a:xfrm>
        </p:spPr>
        <p:txBody>
          <a:bodyPr/>
          <a:lstStyle/>
          <a:p>
            <a:r>
              <a:rPr lang="fi-FI" dirty="0"/>
              <a:t>syy ja seuraus –suhteiden hahmottamista opetellaan ensimmäisellä kurssilla</a:t>
            </a:r>
            <a:br>
              <a:rPr lang="fi-FI" dirty="0"/>
            </a:br>
            <a:endParaRPr lang="fi-FI" dirty="0"/>
          </a:p>
          <a:p>
            <a:r>
              <a:rPr lang="fi-FI" dirty="0"/>
              <a:t>kronologia eli aikajärjestys</a:t>
            </a:r>
          </a:p>
        </p:txBody>
      </p:sp>
    </p:spTree>
    <p:extLst>
      <p:ext uri="{BB962C8B-B14F-4D97-AF65-F5344CB8AC3E}">
        <p14:creationId xmlns:p14="http://schemas.microsoft.com/office/powerpoint/2010/main" val="2119019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4400" dirty="0"/>
              <a:t>Mikä  muu tärkeää historian opiskelussa?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835696" y="2996952"/>
            <a:ext cx="6912768" cy="3129211"/>
          </a:xfrm>
        </p:spPr>
        <p:txBody>
          <a:bodyPr/>
          <a:lstStyle/>
          <a:p>
            <a:r>
              <a:rPr lang="fi-FI" dirty="0"/>
              <a:t>esseevastaamista ja </a:t>
            </a:r>
            <a:r>
              <a:rPr lang="fi-FI" dirty="0" err="1"/>
              <a:t>opiskelutekniikkkaa</a:t>
            </a:r>
            <a:r>
              <a:rPr lang="fi-FI" dirty="0"/>
              <a:t> harjoitellaan ensimmäisellä kurssilla</a:t>
            </a:r>
          </a:p>
        </p:txBody>
      </p:sp>
    </p:spTree>
    <p:extLst>
      <p:ext uri="{BB962C8B-B14F-4D97-AF65-F5344CB8AC3E}">
        <p14:creationId xmlns:p14="http://schemas.microsoft.com/office/powerpoint/2010/main" val="1719859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4400" dirty="0"/>
              <a:t>Tietotekniikan hyödyntäminen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835696" y="2420888"/>
            <a:ext cx="6912768" cy="4248472"/>
          </a:xfrm>
        </p:spPr>
        <p:txBody>
          <a:bodyPr>
            <a:normAutofit fontScale="85000" lnSpcReduction="20000"/>
          </a:bodyPr>
          <a:lstStyle/>
          <a:p>
            <a:r>
              <a:rPr lang="fi-FI" dirty="0"/>
              <a:t>omat tietokoneet mukaan oppitunneille</a:t>
            </a:r>
            <a:br>
              <a:rPr lang="fi-FI" dirty="0"/>
            </a:br>
            <a:endParaRPr lang="fi-FI" dirty="0"/>
          </a:p>
          <a:p>
            <a:r>
              <a:rPr lang="fi-FI" dirty="0"/>
              <a:t>kurssimateriaali erilaisilla alustoilla opettajasta riippuen (sähköisten digikirjojen lisäksi)</a:t>
            </a:r>
            <a:br>
              <a:rPr lang="fi-FI" dirty="0"/>
            </a:br>
            <a:endParaRPr lang="fi-FI" dirty="0"/>
          </a:p>
          <a:p>
            <a:r>
              <a:rPr lang="fi-FI" dirty="0"/>
              <a:t>tietotekniikan opettelu/hyödyntäminen historian kurssien yhteydessä: tehtävien palauttaminen sähköisesti, tiedonhakutehtävät, nettitiedon arviointi ja sähköisen kurssikokeet</a:t>
            </a:r>
            <a:br>
              <a:rPr lang="fi-FI" dirty="0"/>
            </a:br>
            <a:endParaRPr lang="fi-FI" dirty="0"/>
          </a:p>
          <a:p>
            <a:pPr marL="0" indent="0">
              <a:buNone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0994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4400" dirty="0"/>
              <a:t>Historian opintojaksotarjonta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835696" y="2420888"/>
            <a:ext cx="6912768" cy="42484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i-FI" dirty="0"/>
              <a:t>Valtakunnallisten pakollisten ja valinnaisten kurssien lisäksi koulukohtaisia opintojaksoja:</a:t>
            </a:r>
            <a:br>
              <a:rPr lang="fi-FI" dirty="0"/>
            </a:br>
            <a:br>
              <a:rPr lang="fi-FI" dirty="0"/>
            </a:br>
            <a:r>
              <a:rPr lang="fi-FI" dirty="0"/>
              <a:t>- Historian yo-kertaus </a:t>
            </a:r>
          </a:p>
          <a:p>
            <a:pPr marL="0" indent="0">
              <a:buNone/>
            </a:pPr>
            <a:endParaRPr lang="fi-FI" dirty="0"/>
          </a:p>
          <a:p>
            <a:pPr marL="0" indent="0">
              <a:buNone/>
            </a:pPr>
            <a:r>
              <a:rPr lang="fi-FI" dirty="0"/>
              <a:t>- Kansainväliset ilmiöt 2000-luvulla </a:t>
            </a:r>
            <a:br>
              <a:rPr lang="fi-FI" dirty="0"/>
            </a:br>
            <a:endParaRPr lang="fi-FI" dirty="0"/>
          </a:p>
          <a:p>
            <a:pPr marL="0" indent="0">
              <a:buNone/>
            </a:pPr>
            <a:r>
              <a:rPr lang="fi-FI" dirty="0"/>
              <a:t>- Yhdysvaltojen historia </a:t>
            </a:r>
          </a:p>
          <a:p>
            <a:pPr marL="0" indent="0">
              <a:buNone/>
            </a:pPr>
            <a:br>
              <a:rPr lang="fi-FI" dirty="0"/>
            </a:br>
            <a:br>
              <a:rPr lang="fi-FI" dirty="0"/>
            </a:br>
            <a:endParaRPr lang="fi-FI" dirty="0"/>
          </a:p>
          <a:p>
            <a:pPr marL="0" indent="0">
              <a:buNone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241180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/>
    </mc:Choice>
    <mc:Fallback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Angry-Birds-PowerPoin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istorianesittely" id="{6112A7AC-DD92-4DC1-A62D-29AE0C134B79}" vid="{54094471-E930-4277-AD85-0973A600CD4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153</Words>
  <Application>Microsoft Office PowerPoint</Application>
  <PresentationFormat>Näytössä katseltava diaesitys (4:3)</PresentationFormat>
  <Paragraphs>25</Paragraphs>
  <Slides>8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8</vt:i4>
      </vt:variant>
    </vt:vector>
  </HeadingPairs>
  <TitlesOfParts>
    <vt:vector size="12" baseType="lpstr">
      <vt:lpstr>Arial</vt:lpstr>
      <vt:lpstr>Calibri</vt:lpstr>
      <vt:lpstr>Microsoft New Tai Lue</vt:lpstr>
      <vt:lpstr>Angry-Birds-PowerPoint-Template</vt:lpstr>
      <vt:lpstr>Historia reaaliainee-na Luostarivuoren Lyseon lukiossa</vt:lpstr>
      <vt:lpstr>Lukion  historian opintojaksot verrattuna peruskouluun</vt:lpstr>
      <vt:lpstr>Aikaisempaan verrattuna enemmän luettavaa</vt:lpstr>
      <vt:lpstr>Aikaisempaan verrattuna enemmän luettavaa, joten</vt:lpstr>
      <vt:lpstr>Mikä tärkeää lukion historian opiskelussa?</vt:lpstr>
      <vt:lpstr>Mikä  muu tärkeää historian opiskelussa?</vt:lpstr>
      <vt:lpstr>Tietotekniikan hyödyntäminen</vt:lpstr>
      <vt:lpstr>Historian opintojaksotarjonta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Kenan Hadzic</dc:creator>
  <cp:lastModifiedBy>Esa Sundbäck</cp:lastModifiedBy>
  <cp:revision>20</cp:revision>
  <dcterms:created xsi:type="dcterms:W3CDTF">2013-03-29T20:10:05Z</dcterms:created>
  <dcterms:modified xsi:type="dcterms:W3CDTF">2024-01-17T06:14:43Z</dcterms:modified>
</cp:coreProperties>
</file>